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5" r:id="rId2"/>
    <p:sldId id="330" r:id="rId3"/>
    <p:sldId id="329" r:id="rId4"/>
    <p:sldId id="264" r:id="rId5"/>
    <p:sldId id="328" r:id="rId6"/>
    <p:sldId id="341" r:id="rId7"/>
    <p:sldId id="346" r:id="rId8"/>
    <p:sldId id="331" r:id="rId9"/>
    <p:sldId id="344" r:id="rId10"/>
    <p:sldId id="349" r:id="rId11"/>
    <p:sldId id="343" r:id="rId12"/>
    <p:sldId id="348" r:id="rId13"/>
    <p:sldId id="340" r:id="rId14"/>
    <p:sldId id="342" r:id="rId15"/>
    <p:sldId id="347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1E"/>
    <a:srgbClr val="B7CE88"/>
    <a:srgbClr val="F9BCA1"/>
    <a:srgbClr val="D48886"/>
    <a:srgbClr val="FDEBE3"/>
    <a:srgbClr val="42607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9928" autoAdjust="0"/>
  </p:normalViewPr>
  <p:slideViewPr>
    <p:cSldViewPr>
      <p:cViewPr>
        <p:scale>
          <a:sx n="66" d="100"/>
          <a:sy n="66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F562DB7-EC61-4ABD-9FED-5B6AC09D3741}" type="datetimeFigureOut">
              <a:rPr lang="en-US"/>
              <a:pPr>
                <a:defRPr/>
              </a:pPr>
              <a:t>10/11/2009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B672A1-44BC-43A8-8771-1A1EA4959AC4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72A1-44BC-43A8-8771-1A1EA4959AC4}" type="slidenum">
              <a:rPr lang="he-IL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9EA2-2729-492C-9E3D-1DDE1259AE15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C850A-0CAC-4255-82F0-FFA531299CC0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E9D7-059E-4623-85C1-1E9FDBCE9B72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1C28-99F9-434E-9A2D-397F474F5FA1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14EA-40CB-48DA-B6C5-1199DB74320D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8CDAE-D5C8-4007-B290-86C7374A5855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76CC-DFBE-43DC-857F-011B1E2E2950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3439E-4E25-4F68-BB98-94457B6087D4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D2074-80C8-4E2A-A5D6-599619A30626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4EA46-0214-4121-9C8F-3B6218EB521A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1440-13D7-489E-B661-992FA62D4CFC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9404E-1955-40E4-98FE-C8416008E3B4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4A0B-5CB7-4157-8291-3F8F03D5E494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21EE5-13F5-4921-BECC-DD9CEF534865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A56E-C7AE-4176-B143-10900A1F63C0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0CB48-C47A-4110-BD00-B861DDB8FB69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2178-979E-493F-B019-EC6983915E43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D743B-CA8C-496F-9E98-FEA3009742A7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23B0-9666-461C-BCE8-DF9FB005DD5E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B06D-38AD-47E8-B026-77039F2651E6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E71C-8113-4EF5-A568-B6A1D63366F9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02AF9-FE40-491A-89EB-DD591A37AE9C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CAFD3-23FF-4963-BC6E-B58550890D8D}" type="datetimeFigureOut">
              <a:rPr lang="fr-FR"/>
              <a:pPr>
                <a:defRPr/>
              </a:pPr>
              <a:t>11/10/2009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03F173D-EA41-40ED-9F20-8E3C246BDC26}" type="slidenum">
              <a:rPr lang="he-IL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457200" y="1676400"/>
            <a:ext cx="8305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fr-C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Gossip</a:t>
            </a:r>
            <a:r>
              <a:rPr kumimoji="0" lang="fr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Objects</a:t>
            </a:r>
            <a:r>
              <a:rPr kumimoji="0" lang="fr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(GO)</a:t>
            </a:r>
            <a:r>
              <a:rPr kumimoji="0" lang="fr-CA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Platform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1524000" y="2743200"/>
            <a:ext cx="617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CA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CA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CA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CA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34106" t="40729" r="48234" b="42053"/>
          <a:stretch>
            <a:fillRect/>
          </a:stretch>
        </p:blipFill>
        <p:spPr bwMode="auto">
          <a:xfrm>
            <a:off x="5168900" y="3810000"/>
            <a:ext cx="914400" cy="118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43377" t="30574" r="43377" b="44702"/>
          <a:stretch>
            <a:fillRect/>
          </a:stretch>
        </p:blipFill>
        <p:spPr bwMode="auto">
          <a:xfrm>
            <a:off x="914400" y="3809999"/>
            <a:ext cx="838200" cy="1173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0" y="3810000"/>
            <a:ext cx="952500" cy="113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0" y="5105400"/>
            <a:ext cx="2819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b="1" dirty="0" err="1" smtClean="0">
                <a:latin typeface="+mj-lt"/>
              </a:rPr>
              <a:t>Ýmir</a:t>
            </a:r>
            <a:r>
              <a:rPr lang="fr-CA" sz="2000" b="1" dirty="0" smtClean="0">
                <a:latin typeface="+mj-lt"/>
              </a:rPr>
              <a:t> </a:t>
            </a:r>
            <a:r>
              <a:rPr lang="fr-CA" sz="2000" b="1" dirty="0" err="1" smtClean="0">
                <a:latin typeface="+mj-lt"/>
              </a:rPr>
              <a:t>Vigfússon</a:t>
            </a:r>
            <a:r>
              <a:rPr lang="fr-CA" sz="2000" dirty="0" smtClean="0">
                <a:latin typeface="+mj-lt"/>
              </a:rPr>
              <a:t>  </a:t>
            </a:r>
            <a:endParaRPr lang="fr-CA" sz="2000" dirty="0" smtClean="0">
              <a:latin typeface="+mj-lt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dirty="0" smtClean="0">
                <a:latin typeface="+mj-lt"/>
              </a:rPr>
              <a:t>IBM </a:t>
            </a:r>
            <a:r>
              <a:rPr lang="fr-CA" sz="2000" dirty="0" err="1" smtClean="0">
                <a:latin typeface="+mj-lt"/>
              </a:rPr>
              <a:t>Research</a:t>
            </a:r>
            <a:endParaRPr lang="fr-CA" sz="2000" dirty="0" smtClean="0">
              <a:latin typeface="+mj-lt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dirty="0" err="1" smtClean="0">
                <a:latin typeface="+mj-lt"/>
              </a:rPr>
              <a:t>Haifa</a:t>
            </a:r>
            <a:r>
              <a:rPr lang="fr-CA" sz="2000" dirty="0" smtClean="0">
                <a:latin typeface="+mj-lt"/>
              </a:rPr>
              <a:t> </a:t>
            </a:r>
            <a:r>
              <a:rPr lang="fr-CA" sz="2000" dirty="0" err="1" smtClean="0">
                <a:latin typeface="+mj-lt"/>
              </a:rPr>
              <a:t>Labs</a:t>
            </a:r>
            <a:endParaRPr lang="fr-CA" sz="2000" dirty="0" smtClean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1054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b="1" dirty="0" smtClean="0">
                <a:latin typeface="+mj-lt"/>
              </a:rPr>
              <a:t>Ken Birman</a:t>
            </a:r>
            <a:endParaRPr lang="fr-CA" sz="2000" dirty="0" smtClean="0">
              <a:latin typeface="+mj-lt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dirty="0" err="1" smtClean="0">
                <a:latin typeface="+mj-lt"/>
              </a:rPr>
              <a:t>Cornell</a:t>
            </a:r>
            <a:r>
              <a:rPr lang="fr-CA" sz="2000" dirty="0" smtClean="0">
                <a:latin typeface="+mj-lt"/>
              </a:rPr>
              <a:t> </a:t>
            </a:r>
            <a:r>
              <a:rPr lang="fr-CA" sz="2000" dirty="0" err="1" smtClean="0">
                <a:latin typeface="+mj-lt"/>
              </a:rPr>
              <a:t>University</a:t>
            </a:r>
            <a:endParaRPr lang="fr-CA" sz="2000" dirty="0" smtClean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51054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b="1" dirty="0" smtClean="0">
                <a:latin typeface="+mj-lt"/>
              </a:rPr>
              <a:t>Qi Huang</a:t>
            </a:r>
            <a:endParaRPr lang="fr-CA" sz="2000" dirty="0" smtClean="0">
              <a:latin typeface="+mj-lt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dirty="0" err="1" smtClean="0">
                <a:latin typeface="+mj-lt"/>
              </a:rPr>
              <a:t>Cornell</a:t>
            </a:r>
            <a:r>
              <a:rPr lang="fr-CA" sz="2000" dirty="0" smtClean="0">
                <a:latin typeface="+mj-lt"/>
              </a:rPr>
              <a:t> </a:t>
            </a:r>
            <a:r>
              <a:rPr lang="fr-CA" sz="2000" dirty="0" err="1" smtClean="0">
                <a:latin typeface="+mj-lt"/>
              </a:rPr>
              <a:t>University</a:t>
            </a:r>
            <a:endParaRPr lang="fr-CA" sz="2000" dirty="0" smtClean="0">
              <a:latin typeface="+mj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lum bright="-30000" contrast="40000"/>
          </a:blip>
          <a:srcRect l="43701" t="7724" r="9055" b="30488"/>
          <a:stretch>
            <a:fillRect/>
          </a:stretch>
        </p:blipFill>
        <p:spPr bwMode="auto">
          <a:xfrm>
            <a:off x="7315200" y="3810000"/>
            <a:ext cx="962526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6324600" y="51054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b="1" dirty="0" err="1" smtClean="0">
                <a:latin typeface="+mj-lt"/>
              </a:rPr>
              <a:t>Deepak</a:t>
            </a:r>
            <a:r>
              <a:rPr lang="fr-CA" sz="2000" b="1" dirty="0" smtClean="0">
                <a:latin typeface="+mj-lt"/>
              </a:rPr>
              <a:t> </a:t>
            </a:r>
            <a:r>
              <a:rPr lang="fr-CA" sz="2000" b="1" dirty="0" err="1" smtClean="0">
                <a:latin typeface="+mj-lt"/>
              </a:rPr>
              <a:t>Nataraj</a:t>
            </a:r>
            <a:endParaRPr lang="fr-CA" sz="2000" dirty="0" smtClean="0">
              <a:latin typeface="+mj-lt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CA" sz="2000" dirty="0" err="1" smtClean="0">
                <a:latin typeface="+mj-lt"/>
              </a:rPr>
              <a:t>Cornell</a:t>
            </a:r>
            <a:r>
              <a:rPr lang="fr-CA" sz="2000" dirty="0" smtClean="0">
                <a:latin typeface="+mj-lt"/>
              </a:rPr>
              <a:t> </a:t>
            </a:r>
            <a:r>
              <a:rPr lang="fr-CA" sz="2000" dirty="0" err="1" smtClean="0">
                <a:latin typeface="+mj-lt"/>
              </a:rPr>
              <a:t>University</a:t>
            </a:r>
            <a:endParaRPr lang="fr-CA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~1\ADMINI~1\LOCALS~1\Temp\QVX%GWS8BKG$LRLF7%Z)%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2133600" cy="129370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62800" y="2209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Topology</a:t>
            </a:r>
            <a:endParaRPr lang="en-US" sz="2000" dirty="0">
              <a:latin typeface="+mj-lt"/>
            </a:endParaRPr>
          </a:p>
        </p:txBody>
      </p:sp>
      <p:sp>
        <p:nvSpPr>
          <p:cNvPr id="115715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fr-CA" dirty="0" smtClean="0"/>
              <a:t>Simulation</a:t>
            </a:r>
            <a:endParaRPr lang="fr-FR" dirty="0" smtClean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914400"/>
          </a:xfrm>
        </p:spPr>
        <p:txBody>
          <a:bodyPr/>
          <a:lstStyle/>
          <a:p>
            <a:r>
              <a:rPr lang="en-US" dirty="0" smtClean="0"/>
              <a:t>Simulated but ‘clean’ topology shows benefit of the </a:t>
            </a:r>
            <a:r>
              <a:rPr lang="en-US" b="1" dirty="0" smtClean="0"/>
              <a:t>GO</a:t>
            </a:r>
            <a:r>
              <a:rPr lang="en-US" dirty="0" smtClean="0"/>
              <a:t> strategy.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43400" y="3200400"/>
            <a:ext cx="4495800" cy="3483266"/>
            <a:chOff x="4343400" y="3200400"/>
            <a:chExt cx="4495800" cy="3483266"/>
          </a:xfrm>
        </p:grpSpPr>
        <p:pic>
          <p:nvPicPr>
            <p:cNvPr id="12" name="图片 10" descr="cumulative_rumor_time_simple_go_settings_i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3200400"/>
              <a:ext cx="4495800" cy="34832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10200" y="3886200"/>
              <a:ext cx="152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Rumors delivered indirectly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3200400"/>
            <a:ext cx="4419600" cy="3429000"/>
            <a:chOff x="0" y="3200400"/>
            <a:chExt cx="4419600" cy="3429000"/>
          </a:xfrm>
        </p:grpSpPr>
        <p:pic>
          <p:nvPicPr>
            <p:cNvPr id="10" name="Picture 9" descr="cumulative_rumor_time_simple_6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00400"/>
              <a:ext cx="4419600" cy="3429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66800" y="4038600"/>
              <a:ext cx="152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Individual rumors delivered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rot="5400000">
            <a:off x="3010694" y="5142706"/>
            <a:ext cx="1752600" cy="1588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nt_msg_rate_ws_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4032" y="3048000"/>
            <a:ext cx="5084205" cy="3810000"/>
          </a:xfrm>
          <a:prstGeom prst="rect">
            <a:avLst/>
          </a:prstGeom>
        </p:spPr>
      </p:pic>
      <p:sp>
        <p:nvSpPr>
          <p:cNvPr id="115715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fr-CA" dirty="0" smtClean="0"/>
              <a:t>Real-world </a:t>
            </a:r>
            <a:r>
              <a:rPr lang="fr-CA" dirty="0" err="1" smtClean="0"/>
              <a:t>Evaluation</a:t>
            </a:r>
            <a:endParaRPr lang="fr-FR" dirty="0" smtClean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1"/>
            <a:ext cx="8458200" cy="914400"/>
          </a:xfrm>
        </p:spPr>
        <p:txBody>
          <a:bodyPr/>
          <a:lstStyle/>
          <a:p>
            <a:r>
              <a:rPr lang="en-US" dirty="0" smtClean="0"/>
              <a:t>55 </a:t>
            </a:r>
            <a:r>
              <a:rPr lang="en-US" dirty="0" smtClean="0"/>
              <a:t>minute trace of </a:t>
            </a:r>
            <a:r>
              <a:rPr lang="en-US" dirty="0" smtClean="0"/>
              <a:t>the </a:t>
            </a:r>
            <a:r>
              <a:rPr lang="en-US" b="1" dirty="0" smtClean="0"/>
              <a:t>IBM </a:t>
            </a:r>
            <a:r>
              <a:rPr lang="en-US" b="1" dirty="0" err="1" smtClean="0"/>
              <a:t>WebSphere</a:t>
            </a:r>
            <a:r>
              <a:rPr lang="en-US" b="1" dirty="0" smtClean="0"/>
              <a:t> </a:t>
            </a:r>
            <a:r>
              <a:rPr lang="en-US" dirty="0" smtClean="0"/>
              <a:t>Virtual Enterprise (WVE) Bulletin Board layer.</a:t>
            </a:r>
          </a:p>
          <a:p>
            <a:pPr lvl="1"/>
            <a:r>
              <a:rPr lang="en-US" dirty="0" smtClean="0"/>
              <a:t>127 </a:t>
            </a:r>
            <a:r>
              <a:rPr lang="en-US" dirty="0" smtClean="0"/>
              <a:t>nodes and 1364 </a:t>
            </a:r>
            <a:r>
              <a:rPr lang="en-US" dirty="0" smtClean="0"/>
              <a:t>groups</a:t>
            </a:r>
            <a:endParaRPr lang="fr-F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62800" y="33528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Rumors generated per round in the trace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fr-CA" dirty="0" smtClean="0"/>
              <a:t>Real-world </a:t>
            </a:r>
            <a:r>
              <a:rPr lang="fr-CA" dirty="0" err="1" smtClean="0"/>
              <a:t>Evaluation</a:t>
            </a:r>
            <a:endParaRPr lang="fr-FR" dirty="0" smtClean="0"/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19201"/>
            <a:ext cx="6324600" cy="47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1"/>
            <a:ext cx="8458200" cy="914400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smtClean="0"/>
              <a:t>WVE </a:t>
            </a:r>
            <a:r>
              <a:rPr lang="fr-FR" dirty="0" smtClean="0"/>
              <a:t>trace </a:t>
            </a:r>
            <a:r>
              <a:rPr lang="fr-FR" dirty="0" smtClean="0"/>
              <a:t>(127 </a:t>
            </a:r>
            <a:r>
              <a:rPr lang="fr-FR" dirty="0" err="1" smtClean="0"/>
              <a:t>nodes</a:t>
            </a:r>
            <a:r>
              <a:rPr lang="fr-FR" dirty="0" smtClean="0"/>
              <a:t>, 1364 </a:t>
            </a:r>
            <a:r>
              <a:rPr lang="fr-FR" dirty="0" smtClean="0"/>
              <a:t>groups)</a:t>
            </a:r>
          </a:p>
          <a:p>
            <a:endParaRPr lang="fr-F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91400" y="3124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Network traffic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fr-CA" dirty="0" smtClean="0"/>
              <a:t>Real-world </a:t>
            </a:r>
            <a:r>
              <a:rPr lang="fr-CA" dirty="0" err="1" smtClean="0"/>
              <a:t>Evaluation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90800" y="2209800"/>
            <a:ext cx="304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2667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1"/>
            <a:ext cx="8458200" cy="914400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smtClean="0"/>
              <a:t>WVE </a:t>
            </a:r>
            <a:r>
              <a:rPr lang="fr-FR" dirty="0" smtClean="0"/>
              <a:t>trace </a:t>
            </a:r>
            <a:r>
              <a:rPr lang="fr-FR" dirty="0" smtClean="0"/>
              <a:t>(127 </a:t>
            </a:r>
            <a:r>
              <a:rPr lang="fr-FR" dirty="0" err="1" smtClean="0"/>
              <a:t>nodes</a:t>
            </a:r>
            <a:r>
              <a:rPr lang="fr-FR" dirty="0" smtClean="0"/>
              <a:t>, 1364 </a:t>
            </a:r>
            <a:r>
              <a:rPr lang="fr-FR" dirty="0" smtClean="0"/>
              <a:t>groups)</a:t>
            </a:r>
          </a:p>
          <a:p>
            <a:endParaRPr lang="fr-F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124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Individual rumors delivered</a:t>
            </a:r>
            <a:endParaRPr lang="en-US" sz="2000" dirty="0">
              <a:latin typeface="+mj-lt"/>
            </a:endParaRPr>
          </a:p>
        </p:txBody>
      </p:sp>
      <p:pic>
        <p:nvPicPr>
          <p:cNvPr id="12" name="Picture 11" descr="cumulative_rumor_time_GO_opt_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118473"/>
            <a:ext cx="6324600" cy="4739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u contenu 2"/>
          <p:cNvSpPr>
            <a:spLocks noGrp="1"/>
          </p:cNvSpPr>
          <p:nvPr>
            <p:ph idx="1"/>
          </p:nvPr>
        </p:nvSpPr>
        <p:spPr>
          <a:xfrm>
            <a:off x="381000" y="1371601"/>
            <a:ext cx="8458200" cy="914400"/>
          </a:xfrm>
        </p:spPr>
        <p:txBody>
          <a:bodyPr/>
          <a:lstStyle/>
          <a:p>
            <a:r>
              <a:rPr lang="fr-FR" dirty="0" smtClean="0"/>
              <a:t>IBM </a:t>
            </a:r>
            <a:r>
              <a:rPr lang="fr-FR" dirty="0" smtClean="0"/>
              <a:t>WVE </a:t>
            </a:r>
            <a:r>
              <a:rPr lang="fr-FR" dirty="0" smtClean="0"/>
              <a:t>trace </a:t>
            </a:r>
            <a:r>
              <a:rPr lang="fr-FR" dirty="0" smtClean="0"/>
              <a:t>(127 </a:t>
            </a:r>
            <a:r>
              <a:rPr lang="fr-FR" dirty="0" err="1" smtClean="0"/>
              <a:t>nodes</a:t>
            </a:r>
            <a:r>
              <a:rPr lang="fr-FR" dirty="0" smtClean="0"/>
              <a:t>, 1364 </a:t>
            </a:r>
            <a:r>
              <a:rPr lang="fr-FR" dirty="0" smtClean="0"/>
              <a:t>groups)</a:t>
            </a:r>
          </a:p>
          <a:p>
            <a:endParaRPr lang="fr-FR" dirty="0" smtClean="0"/>
          </a:p>
        </p:txBody>
      </p:sp>
      <p:sp>
        <p:nvSpPr>
          <p:cNvPr id="116739" name="Titr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fr-CA" dirty="0" smtClean="0"/>
              <a:t>Real-world </a:t>
            </a:r>
            <a:r>
              <a:rPr lang="fr-CA" dirty="0" err="1" smtClean="0"/>
              <a:t>Evaluation</a:t>
            </a:r>
            <a:endParaRPr lang="fr-FR" dirty="0" smtClean="0"/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6405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1400" y="3124200"/>
            <a:ext cx="152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Individual rumors delivered </a:t>
            </a:r>
          </a:p>
          <a:p>
            <a:pPr algn="ctr"/>
            <a:r>
              <a:rPr lang="en-US" sz="2000" dirty="0" smtClean="0">
                <a:latin typeface="+mj-lt"/>
              </a:rPr>
              <a:t>vs. messages sent</a:t>
            </a:r>
            <a:endParaRPr lang="en-US" sz="20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1" y="2118474"/>
            <a:ext cx="6324600" cy="47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smtClean="0"/>
              <a:t>GO </a:t>
            </a:r>
            <a:r>
              <a:rPr lang="fr-FR" b="1" dirty="0" err="1" smtClean="0"/>
              <a:t>implements</a:t>
            </a:r>
            <a:r>
              <a:rPr lang="fr-FR" b="1" dirty="0" smtClean="0"/>
              <a:t> </a:t>
            </a:r>
            <a:r>
              <a:rPr lang="fr-FR" b="1" dirty="0" err="1" smtClean="0"/>
              <a:t>novel</a:t>
            </a:r>
            <a:r>
              <a:rPr lang="fr-FR" b="1" dirty="0" smtClean="0"/>
              <a:t> </a:t>
            </a:r>
            <a:r>
              <a:rPr lang="fr-FR" b="1" dirty="0" err="1" smtClean="0"/>
              <a:t>ideas</a:t>
            </a:r>
            <a:r>
              <a:rPr lang="fr-FR" b="1" dirty="0" smtClean="0"/>
              <a:t>:</a:t>
            </a:r>
            <a:endParaRPr lang="fr-FR" b="1" dirty="0" smtClean="0"/>
          </a:p>
          <a:p>
            <a:pPr lvl="1"/>
            <a:r>
              <a:rPr lang="fr-FR" dirty="0" smtClean="0"/>
              <a:t>Per-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gossip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r>
              <a:rPr lang="fr-FR" dirty="0" smtClean="0"/>
              <a:t>.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Rumor </a:t>
            </a:r>
            <a:r>
              <a:rPr lang="fr-FR" dirty="0" err="1" smtClean="0"/>
              <a:t>stacking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r>
              <a:rPr lang="fr-FR" dirty="0" smtClean="0"/>
              <a:t>Utility-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rumor</a:t>
            </a:r>
            <a:r>
              <a:rPr lang="fr-FR" dirty="0" smtClean="0"/>
              <a:t> </a:t>
            </a:r>
            <a:r>
              <a:rPr lang="fr-FR" dirty="0" err="1" smtClean="0"/>
              <a:t>dissemination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Traffic</a:t>
            </a:r>
            <a:r>
              <a:rPr lang="fr-FR" dirty="0" smtClean="0"/>
              <a:t> </a:t>
            </a:r>
            <a:r>
              <a:rPr lang="fr-FR" dirty="0" err="1" smtClean="0"/>
              <a:t>adaptivity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GO</a:t>
            </a:r>
            <a:r>
              <a:rPr lang="fr-FR" dirty="0" smtClean="0"/>
              <a:t> </a:t>
            </a:r>
            <a:r>
              <a:rPr lang="fr-FR" b="1" dirty="0" err="1" smtClean="0"/>
              <a:t>gives</a:t>
            </a:r>
            <a:r>
              <a:rPr lang="fr-FR" b="1" dirty="0" smtClean="0"/>
              <a:t> per-</a:t>
            </a:r>
            <a:r>
              <a:rPr lang="fr-FR" b="1" dirty="0" err="1" smtClean="0"/>
              <a:t>node</a:t>
            </a:r>
            <a:r>
              <a:rPr lang="fr-FR" b="1" dirty="0" smtClean="0"/>
              <a:t> </a:t>
            </a:r>
            <a:r>
              <a:rPr lang="fr-FR" b="1" dirty="0" err="1" smtClean="0"/>
              <a:t>guarantees</a:t>
            </a:r>
            <a:r>
              <a:rPr lang="fr-FR" b="1" dirty="0" smtClean="0"/>
              <a:t>.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the # of groups </a:t>
            </a:r>
            <a:r>
              <a:rPr lang="fr-FR" dirty="0" err="1" smtClean="0"/>
              <a:t>scales</a:t>
            </a:r>
            <a:r>
              <a:rPr lang="fr-FR" dirty="0" smtClean="0"/>
              <a:t> up</a:t>
            </a:r>
            <a:r>
              <a:rPr lang="fr-FR" dirty="0" smtClean="0"/>
              <a:t>.</a:t>
            </a:r>
          </a:p>
          <a:p>
            <a:r>
              <a:rPr lang="fr-FR" b="1" dirty="0" err="1" smtClean="0"/>
              <a:t>Experimental</a:t>
            </a:r>
            <a:r>
              <a:rPr lang="fr-FR" b="1" dirty="0" smtClean="0"/>
              <a:t> </a:t>
            </a:r>
            <a:r>
              <a:rPr lang="fr-FR" b="1" dirty="0" err="1" smtClean="0"/>
              <a:t>results</a:t>
            </a:r>
            <a:r>
              <a:rPr lang="fr-FR" b="1" dirty="0" smtClean="0"/>
              <a:t> are </a:t>
            </a:r>
            <a:r>
              <a:rPr lang="fr-FR" b="1" dirty="0" err="1" smtClean="0"/>
              <a:t>compelling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plan to use </a:t>
            </a:r>
            <a:r>
              <a:rPr lang="fr-FR" b="1" dirty="0" smtClean="0"/>
              <a:t>GO</a:t>
            </a:r>
            <a:r>
              <a:rPr lang="fr-FR" dirty="0" smtClean="0"/>
              <a:t> as the transport for the Live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r>
              <a:rPr lang="fr-FR" dirty="0" smtClean="0"/>
              <a:t>.</a:t>
            </a:r>
          </a:p>
        </p:txBody>
      </p:sp>
      <p:sp>
        <p:nvSpPr>
          <p:cNvPr id="112643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Conclusion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Def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i="1" dirty="0" smtClean="0"/>
              <a:t>Exchange information </a:t>
            </a:r>
            <a:r>
              <a:rPr lang="fr-FR" i="1" dirty="0" err="1" smtClean="0"/>
              <a:t>with</a:t>
            </a:r>
            <a:r>
              <a:rPr lang="fr-FR" i="1" dirty="0" smtClean="0"/>
              <a:t> a </a:t>
            </a:r>
            <a:r>
              <a:rPr lang="fr-FR" i="1" dirty="0" err="1" smtClean="0"/>
              <a:t>random</a:t>
            </a:r>
            <a:r>
              <a:rPr lang="fr-FR" i="1" dirty="0" smtClean="0"/>
              <a:t> </a:t>
            </a:r>
            <a:r>
              <a:rPr lang="fr-FR" i="1" dirty="0" err="1" smtClean="0"/>
              <a:t>node</a:t>
            </a:r>
            <a:r>
              <a:rPr lang="fr-FR" i="1" dirty="0" smtClean="0"/>
              <a:t> once per round.</a:t>
            </a:r>
          </a:p>
          <a:p>
            <a:r>
              <a:rPr lang="fr-FR" dirty="0" smtClean="0"/>
              <a:t>Has </a:t>
            </a:r>
            <a:r>
              <a:rPr lang="fr-FR" dirty="0" err="1" smtClean="0"/>
              <a:t>appealing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Bounded</a:t>
            </a:r>
            <a:r>
              <a:rPr lang="fr-FR" dirty="0" smtClean="0"/>
              <a:t> network </a:t>
            </a:r>
            <a:r>
              <a:rPr lang="fr-FR" dirty="0" err="1" smtClean="0"/>
              <a:t>traffic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Scalable</a:t>
            </a:r>
            <a:r>
              <a:rPr lang="fr-FR" dirty="0" smtClean="0"/>
              <a:t> in group size.</a:t>
            </a:r>
          </a:p>
          <a:p>
            <a:pPr lvl="1"/>
            <a:r>
              <a:rPr lang="fr-FR" dirty="0" err="1" smtClean="0"/>
              <a:t>Robust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failures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Simple to code.</a:t>
            </a:r>
          </a:p>
          <a:p>
            <a:r>
              <a:rPr lang="fr-FR" dirty="0" smtClean="0"/>
              <a:t>Per-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scalability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smtClean="0"/>
              <a:t># of groups </a:t>
            </a:r>
            <a:r>
              <a:rPr lang="fr-FR" dirty="0" err="1" smtClean="0"/>
              <a:t>scales</a:t>
            </a:r>
            <a:r>
              <a:rPr lang="fr-FR" dirty="0" smtClean="0"/>
              <a:t> up, </a:t>
            </a:r>
            <a:r>
              <a:rPr lang="fr-FR" dirty="0" err="1" smtClean="0"/>
              <a:t>lose</a:t>
            </a:r>
            <a:endParaRPr lang="fr-FR" dirty="0" smtClean="0"/>
          </a:p>
        </p:txBody>
      </p:sp>
      <p:sp>
        <p:nvSpPr>
          <p:cNvPr id="107523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smtClean="0">
                <a:solidFill>
                  <a:srgbClr val="42607C"/>
                </a:solidFill>
              </a:rPr>
              <a:t>Gossip</a:t>
            </a:r>
            <a:endParaRPr lang="fr-FR" smtClean="0">
              <a:solidFill>
                <a:srgbClr val="42607C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0400" y="3124200"/>
            <a:ext cx="3810000" cy="381000"/>
          </a:xfrm>
          <a:prstGeom prst="rect">
            <a:avLst/>
          </a:prstGeom>
          <a:solidFill>
            <a:srgbClr val="99CCFF">
              <a:alpha val="38000"/>
            </a:srgbClr>
          </a:solidFill>
          <a:ln w="0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Arc 4"/>
          <p:cNvSpPr/>
          <p:nvPr/>
        </p:nvSpPr>
        <p:spPr>
          <a:xfrm rot="20106179">
            <a:off x="6663579" y="3277892"/>
            <a:ext cx="1813832" cy="2942566"/>
          </a:xfrm>
          <a:prstGeom prst="arc">
            <a:avLst>
              <a:gd name="adj1" fmla="val 16414046"/>
              <a:gd name="adj2" fmla="val 4953211"/>
            </a:avLst>
          </a:prstGeom>
          <a:ln w="476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7019925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42607C"/>
                </a:solidFill>
              </a:rPr>
              <a:t>The GO </a:t>
            </a:r>
            <a:r>
              <a:rPr lang="fr-CA" dirty="0" smtClean="0">
                <a:solidFill>
                  <a:srgbClr val="42607C"/>
                </a:solidFill>
              </a:rPr>
              <a:t>Platform</a:t>
            </a:r>
            <a:endParaRPr lang="fr-FR" dirty="0" smtClean="0">
              <a:solidFill>
                <a:srgbClr val="42607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600200"/>
            <a:ext cx="73152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752600" y="1828800"/>
            <a:ext cx="1143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App</a:t>
            </a:r>
            <a:endParaRPr lang="fr-BE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1828800"/>
            <a:ext cx="1143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App</a:t>
            </a:r>
            <a:endParaRPr lang="fr-BE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1828800"/>
            <a:ext cx="1143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App</a:t>
            </a:r>
            <a:endParaRPr lang="fr-BE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1828800"/>
            <a:ext cx="1143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App</a:t>
            </a:r>
            <a:endParaRPr lang="fr-BE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95501" y="2781300"/>
            <a:ext cx="2286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247901" y="2779712"/>
            <a:ext cx="228600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694907" y="2782094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47307" y="2780506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447507" y="2782094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599907" y="2780506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971507" y="2782094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123907" y="2780506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62" name="TextBox 20"/>
          <p:cNvSpPr txBox="1">
            <a:spLocks noChangeArrowheads="1"/>
          </p:cNvSpPr>
          <p:nvPr/>
        </p:nvSpPr>
        <p:spPr bwMode="auto">
          <a:xfrm>
            <a:off x="1524000" y="2895600"/>
            <a:ext cx="6629400" cy="2027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endParaRPr lang="en-US">
              <a:latin typeface="Corbel" pitchFamily="34" charset="0"/>
            </a:endParaRPr>
          </a:p>
          <a:p>
            <a:pPr algn="ctr"/>
            <a:endParaRPr lang="en-US">
              <a:latin typeface="Corbel" pitchFamily="34" charset="0"/>
            </a:endParaRPr>
          </a:p>
          <a:p>
            <a:pPr algn="ctr"/>
            <a:endParaRPr lang="en-US" b="1">
              <a:latin typeface="Corbel" pitchFamily="34" charset="0"/>
            </a:endParaRPr>
          </a:p>
          <a:p>
            <a:pPr algn="ctr"/>
            <a:endParaRPr lang="en-US" b="1">
              <a:latin typeface="Corbel" pitchFamily="34" charset="0"/>
            </a:endParaRPr>
          </a:p>
          <a:p>
            <a:pPr algn="ctr"/>
            <a:endParaRPr lang="en-US" b="1">
              <a:latin typeface="Corbel" pitchFamily="34" charset="0"/>
            </a:endParaRPr>
          </a:p>
          <a:p>
            <a:pPr algn="ctr"/>
            <a:endParaRPr lang="en-US" b="1">
              <a:latin typeface="Corbel" pitchFamily="34" charset="0"/>
            </a:endParaRPr>
          </a:p>
          <a:p>
            <a:pPr algn="ctr"/>
            <a:r>
              <a:rPr lang="en-US" b="1">
                <a:latin typeface="Corbel" pitchFamily="34" charset="0"/>
              </a:rPr>
              <a:t>GO Platform</a:t>
            </a:r>
            <a:endParaRPr lang="fr-BE" b="1">
              <a:latin typeface="Corbe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494213" y="5257800"/>
            <a:ext cx="611188" cy="158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971800" y="5715000"/>
            <a:ext cx="1905000" cy="457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5" name="Oval 24"/>
          <p:cNvSpPr/>
          <p:nvPr/>
        </p:nvSpPr>
        <p:spPr>
          <a:xfrm>
            <a:off x="3352800" y="5562600"/>
            <a:ext cx="1905000" cy="457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6" name="Oval 25"/>
          <p:cNvSpPr/>
          <p:nvPr/>
        </p:nvSpPr>
        <p:spPr>
          <a:xfrm>
            <a:off x="3962400" y="5791200"/>
            <a:ext cx="1905000" cy="457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7" name="Oval 26"/>
          <p:cNvSpPr/>
          <p:nvPr/>
        </p:nvSpPr>
        <p:spPr>
          <a:xfrm>
            <a:off x="3352800" y="5867400"/>
            <a:ext cx="1905000" cy="457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8" name="Oval 27"/>
          <p:cNvSpPr/>
          <p:nvPr/>
        </p:nvSpPr>
        <p:spPr>
          <a:xfrm>
            <a:off x="4572000" y="5562600"/>
            <a:ext cx="1905000" cy="685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9" name="Oval 28"/>
          <p:cNvSpPr/>
          <p:nvPr/>
        </p:nvSpPr>
        <p:spPr>
          <a:xfrm>
            <a:off x="2667000" y="5638800"/>
            <a:ext cx="1676400" cy="457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0" name="Oval 29"/>
          <p:cNvSpPr/>
          <p:nvPr/>
        </p:nvSpPr>
        <p:spPr>
          <a:xfrm>
            <a:off x="2667000" y="5867400"/>
            <a:ext cx="1905000" cy="685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1" name="Oval 30"/>
          <p:cNvSpPr/>
          <p:nvPr/>
        </p:nvSpPr>
        <p:spPr>
          <a:xfrm>
            <a:off x="4495800" y="5867400"/>
            <a:ext cx="1905000" cy="6858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8574" name="TextBox 34"/>
          <p:cNvSpPr txBox="1">
            <a:spLocks noChangeArrowheads="1"/>
          </p:cNvSpPr>
          <p:nvPr/>
        </p:nvSpPr>
        <p:spPr bwMode="auto">
          <a:xfrm>
            <a:off x="7620000" y="4876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Corbel" pitchFamily="34" charset="0"/>
              </a:rPr>
              <a:t>Node</a:t>
            </a:r>
            <a:endParaRPr lang="fr-BE" b="1" i="1">
              <a:latin typeface="Corbel" pitchFamily="34" charset="0"/>
            </a:endParaRPr>
          </a:p>
        </p:txBody>
      </p:sp>
      <p:sp>
        <p:nvSpPr>
          <p:cNvPr id="38" name="Flowchart: Magnetic Disk 37"/>
          <p:cNvSpPr/>
          <p:nvPr/>
        </p:nvSpPr>
        <p:spPr>
          <a:xfrm>
            <a:off x="1905000" y="3276600"/>
            <a:ext cx="1447800" cy="1066800"/>
          </a:xfrm>
          <a:prstGeom prst="flowChartMagneticDisk">
            <a:avLst/>
          </a:prstGeom>
          <a:solidFill>
            <a:srgbClr val="FFA7A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Rumor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Queue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39" name="Flowchart: Magnetic Disk 38"/>
          <p:cNvSpPr/>
          <p:nvPr/>
        </p:nvSpPr>
        <p:spPr>
          <a:xfrm>
            <a:off x="6400800" y="3276600"/>
            <a:ext cx="1447800" cy="1066800"/>
          </a:xfrm>
          <a:prstGeom prst="flowChartMagneticDisk">
            <a:avLst/>
          </a:prstGeom>
          <a:solidFill>
            <a:srgbClr val="FFA7A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Neighbor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Lists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1400" y="3200400"/>
            <a:ext cx="26670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8578" name="TextBox 40"/>
          <p:cNvSpPr txBox="1">
            <a:spLocks noChangeArrowheads="1"/>
          </p:cNvSpPr>
          <p:nvPr/>
        </p:nvSpPr>
        <p:spPr bwMode="auto">
          <a:xfrm>
            <a:off x="3886200" y="335280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orbel" pitchFamily="34" charset="0"/>
              </a:rPr>
              <a:t>Gossip Mechanism</a:t>
            </a:r>
          </a:p>
          <a:p>
            <a:r>
              <a:rPr lang="en-US" b="1" dirty="0">
                <a:latin typeface="Corbel" pitchFamily="34" charset="0"/>
              </a:rPr>
              <a:t>                Event Loop</a:t>
            </a:r>
          </a:p>
          <a:p>
            <a:r>
              <a:rPr lang="en-US" b="1" dirty="0">
                <a:latin typeface="Corbel" pitchFamily="34" charset="0"/>
              </a:rPr>
              <a:t>                GO Heuristic</a:t>
            </a:r>
            <a:endParaRPr lang="fr-BE" b="1" dirty="0">
              <a:latin typeface="Corbe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886200" y="3733800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5" name="Rectangle 44"/>
          <p:cNvSpPr/>
          <p:nvPr/>
        </p:nvSpPr>
        <p:spPr>
          <a:xfrm>
            <a:off x="4191000" y="3657600"/>
            <a:ext cx="2286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4267200" y="3733800"/>
            <a:ext cx="152400" cy="7620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733800" y="6096000"/>
            <a:ext cx="1676400" cy="45720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8573" name="TextBox 32"/>
          <p:cNvSpPr txBox="1">
            <a:spLocks noChangeArrowheads="1"/>
          </p:cNvSpPr>
          <p:nvPr/>
        </p:nvSpPr>
        <p:spPr bwMode="auto">
          <a:xfrm>
            <a:off x="3733800" y="58674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Corbel" pitchFamily="34" charset="0"/>
              </a:rPr>
              <a:t>Network</a:t>
            </a:r>
            <a:endParaRPr lang="fr-BE" b="1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smtClean="0"/>
              <a:t>Recipient selection:</a:t>
            </a:r>
          </a:p>
          <a:p>
            <a:pPr lvl="1"/>
            <a:r>
              <a:rPr lang="fr-FR" smtClean="0"/>
              <a:t>Pick node </a:t>
            </a:r>
            <a:r>
              <a:rPr lang="fr-FR" i="1" smtClean="0"/>
              <a:t>d </a:t>
            </a:r>
            <a:r>
              <a:rPr lang="fr-FR" smtClean="0"/>
              <a:t>uniformly at random.</a:t>
            </a:r>
          </a:p>
          <a:p>
            <a:pPr lvl="1"/>
            <a:endParaRPr lang="fr-FR" smtClean="0"/>
          </a:p>
          <a:p>
            <a:r>
              <a:rPr lang="fr-FR" b="1" smtClean="0"/>
              <a:t>Content selection:</a:t>
            </a:r>
          </a:p>
          <a:p>
            <a:pPr lvl="1"/>
            <a:r>
              <a:rPr lang="fr-FR" smtClean="0"/>
              <a:t>Pick a rumor </a:t>
            </a:r>
            <a:r>
              <a:rPr lang="fr-FR" i="1" smtClean="0"/>
              <a:t>r</a:t>
            </a:r>
            <a:r>
              <a:rPr lang="fr-FR" smtClean="0"/>
              <a:t> uniformly at random.</a:t>
            </a:r>
          </a:p>
        </p:txBody>
      </p:sp>
      <p:sp>
        <p:nvSpPr>
          <p:cNvPr id="109571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smtClean="0">
                <a:solidFill>
                  <a:srgbClr val="42607C"/>
                </a:solidFill>
              </a:rPr>
              <a:t>Random gossip</a:t>
            </a:r>
            <a:endParaRPr lang="fr-FR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dirty="0" err="1" smtClean="0"/>
              <a:t>Gossip</a:t>
            </a:r>
            <a:r>
              <a:rPr lang="fr-FR" b="1" dirty="0" smtClean="0"/>
              <a:t> </a:t>
            </a:r>
            <a:r>
              <a:rPr lang="fr-FR" b="1" dirty="0" err="1" smtClean="0"/>
              <a:t>rumors</a:t>
            </a:r>
            <a:r>
              <a:rPr lang="fr-FR" b="1" dirty="0" smtClean="0"/>
              <a:t> </a:t>
            </a:r>
            <a:r>
              <a:rPr lang="fr-FR" b="1" dirty="0" err="1" smtClean="0"/>
              <a:t>usually</a:t>
            </a:r>
            <a:r>
              <a:rPr lang="fr-FR" b="1" dirty="0" smtClean="0"/>
              <a:t> </a:t>
            </a:r>
            <a:r>
              <a:rPr lang="fr-FR" b="1" dirty="0" err="1" smtClean="0"/>
              <a:t>small</a:t>
            </a:r>
            <a:r>
              <a:rPr lang="fr-FR" b="1" dirty="0" smtClean="0"/>
              <a:t>:</a:t>
            </a:r>
          </a:p>
          <a:p>
            <a:pPr lvl="1"/>
            <a:r>
              <a:rPr lang="fr-FR" dirty="0" err="1" smtClean="0"/>
              <a:t>Incremental</a:t>
            </a:r>
            <a:r>
              <a:rPr lang="fr-FR" dirty="0" smtClean="0"/>
              <a:t> updates.</a:t>
            </a:r>
          </a:p>
          <a:p>
            <a:pPr lvl="1"/>
            <a:r>
              <a:rPr lang="fr-FR" dirty="0" smtClean="0"/>
              <a:t>Few </a:t>
            </a:r>
            <a:r>
              <a:rPr lang="fr-FR" dirty="0" err="1" smtClean="0"/>
              <a:t>bytes</a:t>
            </a:r>
            <a:r>
              <a:rPr lang="fr-FR" dirty="0" smtClean="0"/>
              <a:t> hash of </a:t>
            </a:r>
            <a:r>
              <a:rPr lang="fr-FR" dirty="0" err="1" smtClean="0"/>
              <a:t>actual</a:t>
            </a:r>
            <a:r>
              <a:rPr lang="fr-FR" dirty="0" smtClean="0"/>
              <a:t> information.</a:t>
            </a:r>
          </a:p>
          <a:p>
            <a:endParaRPr lang="fr-FR" b="1" dirty="0" smtClean="0"/>
          </a:p>
          <a:p>
            <a:r>
              <a:rPr lang="fr-FR" b="1" dirty="0" err="1" smtClean="0"/>
              <a:t>Packet</a:t>
            </a:r>
            <a:r>
              <a:rPr lang="fr-FR" b="1" dirty="0" smtClean="0"/>
              <a:t> </a:t>
            </a:r>
            <a:r>
              <a:rPr lang="fr-FR" b="1" dirty="0" smtClean="0"/>
              <a:t>size </a:t>
            </a:r>
            <a:r>
              <a:rPr lang="fr-FR" b="1" dirty="0" err="1" smtClean="0"/>
              <a:t>below</a:t>
            </a:r>
            <a:r>
              <a:rPr lang="fr-FR" b="1" dirty="0" smtClean="0"/>
              <a:t> MTU </a:t>
            </a:r>
            <a:r>
              <a:rPr lang="fr-FR" b="1" dirty="0" err="1" smtClean="0"/>
              <a:t>irrelevant</a:t>
            </a:r>
            <a:r>
              <a:rPr lang="fr-FR" b="1" dirty="0" smtClean="0"/>
              <a:t>.</a:t>
            </a:r>
          </a:p>
          <a:p>
            <a:pPr lvl="1"/>
            <a:r>
              <a:rPr lang="fr-FR" i="1" dirty="0" err="1" smtClean="0"/>
              <a:t>Stack</a:t>
            </a:r>
            <a:r>
              <a:rPr lang="fr-FR" i="1" dirty="0" smtClean="0"/>
              <a:t> </a:t>
            </a:r>
            <a:r>
              <a:rPr lang="fr-FR" dirty="0" err="1" smtClean="0"/>
              <a:t>rumors</a:t>
            </a:r>
            <a:r>
              <a:rPr lang="fr-FR" dirty="0" smtClean="0"/>
              <a:t> in a </a:t>
            </a:r>
            <a:r>
              <a:rPr lang="fr-FR" dirty="0" smtClean="0"/>
              <a:t>message.</a:t>
            </a:r>
            <a:endParaRPr lang="fr-FR" dirty="0" smtClean="0"/>
          </a:p>
          <a:p>
            <a:pPr lvl="1"/>
            <a:r>
              <a:rPr lang="fr-FR" dirty="0" smtClean="0"/>
              <a:t>But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?</a:t>
            </a:r>
          </a:p>
          <a:p>
            <a:pPr lvl="1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110595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smtClean="0">
                <a:solidFill>
                  <a:srgbClr val="42607C"/>
                </a:solidFill>
              </a:rPr>
              <a:t>Observations</a:t>
            </a:r>
            <a:endParaRPr lang="fr-FR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smtClean="0"/>
              <a:t>Recipient selection:</a:t>
            </a:r>
          </a:p>
          <a:p>
            <a:pPr lvl="1"/>
            <a:r>
              <a:rPr lang="fr-FR" smtClean="0"/>
              <a:t>Pick node </a:t>
            </a:r>
            <a:r>
              <a:rPr lang="fr-FR" i="1" smtClean="0"/>
              <a:t>d </a:t>
            </a:r>
            <a:r>
              <a:rPr lang="fr-FR" smtClean="0"/>
              <a:t>uniformly at random.</a:t>
            </a:r>
          </a:p>
          <a:p>
            <a:pPr lvl="1"/>
            <a:endParaRPr lang="fr-FR" smtClean="0"/>
          </a:p>
          <a:p>
            <a:r>
              <a:rPr lang="fr-FR" b="1" smtClean="0"/>
              <a:t>Content selection:</a:t>
            </a:r>
          </a:p>
          <a:p>
            <a:pPr lvl="1"/>
            <a:r>
              <a:rPr lang="fr-FR" smtClean="0"/>
              <a:t>Fill packet with rumors picked uniformly at random.</a:t>
            </a:r>
          </a:p>
        </p:txBody>
      </p:sp>
      <p:sp>
        <p:nvSpPr>
          <p:cNvPr id="111619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Random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gossip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smtClean="0">
                <a:solidFill>
                  <a:srgbClr val="42607C"/>
                </a:solidFill>
              </a:rPr>
              <a:t>w/</a:t>
            </a:r>
            <a:r>
              <a:rPr lang="fr-CA" dirty="0" err="1" smtClean="0">
                <a:solidFill>
                  <a:srgbClr val="42607C"/>
                </a:solidFill>
              </a:rPr>
              <a:t>stacking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5334000"/>
          </a:xfrm>
        </p:spPr>
        <p:txBody>
          <a:bodyPr/>
          <a:lstStyle/>
          <a:p>
            <a:r>
              <a:rPr lang="fr-FR" b="1" dirty="0" err="1" smtClean="0"/>
              <a:t>Rumors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delivered</a:t>
            </a:r>
            <a:r>
              <a:rPr lang="fr-FR" b="1" dirty="0" smtClean="0"/>
              <a:t> </a:t>
            </a:r>
            <a:r>
              <a:rPr lang="fr-FR" b="1" dirty="0" err="1" smtClean="0"/>
              <a:t>indirectly</a:t>
            </a:r>
            <a:r>
              <a:rPr lang="fr-FR" b="1" dirty="0" smtClean="0"/>
              <a:t>.</a:t>
            </a:r>
          </a:p>
          <a:p>
            <a:pPr lvl="1"/>
            <a:r>
              <a:rPr lang="fr-FR" dirty="0" err="1" smtClean="0"/>
              <a:t>Uninterested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to an </a:t>
            </a:r>
            <a:r>
              <a:rPr lang="fr-FR" dirty="0" err="1" smtClean="0"/>
              <a:t>interested</a:t>
            </a:r>
            <a:r>
              <a:rPr lang="fr-FR" dirty="0" smtClean="0"/>
              <a:t> one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Could</a:t>
            </a:r>
            <a:r>
              <a:rPr lang="fr-FR" dirty="0" smtClean="0"/>
              <a:t> use longer </a:t>
            </a:r>
            <a:r>
              <a:rPr lang="fr-FR" dirty="0" err="1" smtClean="0"/>
              <a:t>dissemination</a:t>
            </a:r>
            <a:r>
              <a:rPr lang="fr-FR" dirty="0" smtClean="0"/>
              <a:t> </a:t>
            </a:r>
            <a:r>
              <a:rPr lang="fr-FR" dirty="0" err="1" smtClean="0"/>
              <a:t>paths</a:t>
            </a:r>
            <a:r>
              <a:rPr lang="fr-FR" dirty="0" smtClean="0"/>
              <a:t>.</a:t>
            </a:r>
          </a:p>
          <a:p>
            <a:endParaRPr lang="fr-FR" b="1" dirty="0" smtClean="0"/>
          </a:p>
          <a:p>
            <a:r>
              <a:rPr lang="fr-FR" b="1" dirty="0" err="1" smtClean="0"/>
              <a:t>Traffic</a:t>
            </a:r>
            <a:r>
              <a:rPr lang="fr-FR" b="1" dirty="0" smtClean="0"/>
              <a:t> </a:t>
            </a:r>
            <a:r>
              <a:rPr lang="fr-FR" b="1" dirty="0" err="1" smtClean="0"/>
              <a:t>adaptivity</a:t>
            </a:r>
            <a:r>
              <a:rPr lang="fr-FR" b="1" dirty="0" smtClean="0"/>
              <a:t>.</a:t>
            </a:r>
            <a:endParaRPr lang="fr-FR" b="1" dirty="0" smtClean="0"/>
          </a:p>
          <a:p>
            <a:pPr lvl="1"/>
            <a:r>
              <a:rPr lang="fr-FR" dirty="0" err="1" smtClean="0"/>
              <a:t>Some</a:t>
            </a:r>
            <a:r>
              <a:rPr lang="fr-FR" dirty="0" smtClean="0"/>
              <a:t> groups have more to talk about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Could</a:t>
            </a:r>
            <a:r>
              <a:rPr lang="fr-FR" dirty="0" smtClean="0"/>
              <a:t> monitor </a:t>
            </a:r>
            <a:r>
              <a:rPr lang="fr-FR" dirty="0" err="1" smtClean="0"/>
              <a:t>traffic</a:t>
            </a:r>
            <a:r>
              <a:rPr lang="fr-FR" dirty="0" smtClean="0"/>
              <a:t> and </a:t>
            </a:r>
            <a:r>
              <a:rPr lang="fr-FR" dirty="0" err="1" smtClean="0"/>
              <a:t>optimize</a:t>
            </a:r>
            <a:r>
              <a:rPr lang="fr-FR" dirty="0" smtClean="0"/>
              <a:t> to </a:t>
            </a:r>
            <a:r>
              <a:rPr lang="fr-FR" dirty="0" err="1" smtClean="0"/>
              <a:t>allocate</a:t>
            </a:r>
            <a:r>
              <a:rPr lang="fr-FR" dirty="0" smtClean="0"/>
              <a:t> </a:t>
            </a:r>
            <a:r>
              <a:rPr lang="fr-FR" dirty="0" err="1" smtClean="0"/>
              <a:t>bandwidth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110595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2607C"/>
                </a:solidFill>
              </a:rPr>
              <a:t>Further</a:t>
            </a:r>
            <a:r>
              <a:rPr lang="fr-CA" dirty="0" smtClean="0">
                <a:solidFill>
                  <a:srgbClr val="42607C"/>
                </a:solidFill>
              </a:rPr>
              <a:t> </a:t>
            </a:r>
            <a:r>
              <a:rPr lang="fr-CA" dirty="0" err="1" smtClean="0">
                <a:solidFill>
                  <a:srgbClr val="42607C"/>
                </a:solidFill>
              </a:rPr>
              <a:t>ingredients</a:t>
            </a:r>
            <a:endParaRPr lang="fr-FR" dirty="0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smtClean="0"/>
              <a:t>Recipient selection:</a:t>
            </a:r>
          </a:p>
          <a:p>
            <a:pPr lvl="1"/>
            <a:r>
              <a:rPr lang="fr-FR" smtClean="0"/>
              <a:t>Pick node </a:t>
            </a:r>
            <a:r>
              <a:rPr lang="fr-FR" i="1" smtClean="0"/>
              <a:t>d </a:t>
            </a:r>
            <a:r>
              <a:rPr lang="fr-FR" smtClean="0"/>
              <a:t>biased towards higher group traffic.</a:t>
            </a:r>
          </a:p>
          <a:p>
            <a:pPr lvl="1"/>
            <a:endParaRPr lang="fr-FR" smtClean="0"/>
          </a:p>
          <a:p>
            <a:r>
              <a:rPr lang="fr-FR" b="1" smtClean="0"/>
              <a:t>Content selection:</a:t>
            </a:r>
          </a:p>
          <a:p>
            <a:pPr lvl="1"/>
            <a:r>
              <a:rPr lang="fr-FR" smtClean="0"/>
              <a:t>Compute the </a:t>
            </a:r>
            <a:r>
              <a:rPr lang="fr-FR" i="1" smtClean="0"/>
              <a:t>utility</a:t>
            </a:r>
            <a:r>
              <a:rPr lang="fr-FR" smtClean="0"/>
              <a:t> of including rumor </a:t>
            </a:r>
            <a:r>
              <a:rPr lang="fr-FR" i="1" smtClean="0"/>
              <a:t>r</a:t>
            </a:r>
            <a:r>
              <a:rPr lang="fr-FR" smtClean="0"/>
              <a:t> </a:t>
            </a:r>
          </a:p>
          <a:p>
            <a:pPr lvl="2"/>
            <a:r>
              <a:rPr lang="fr-FR" smtClean="0"/>
              <a:t>Probability of </a:t>
            </a:r>
            <a:r>
              <a:rPr lang="fr-FR" i="1" smtClean="0"/>
              <a:t>r</a:t>
            </a:r>
            <a:r>
              <a:rPr lang="fr-FR" smtClean="0"/>
              <a:t> infecting an uninfected host when it reaches the target group.</a:t>
            </a:r>
          </a:p>
          <a:p>
            <a:pPr lvl="1"/>
            <a:r>
              <a:rPr lang="fr-FR" smtClean="0"/>
              <a:t>Pick rumors to fill packet with probability proportional to utility.</a:t>
            </a:r>
          </a:p>
          <a:p>
            <a:endParaRPr lang="fr-FR" smtClean="0"/>
          </a:p>
        </p:txBody>
      </p:sp>
      <p:sp>
        <p:nvSpPr>
          <p:cNvPr id="112643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smtClean="0">
                <a:solidFill>
                  <a:srgbClr val="42607C"/>
                </a:solidFill>
              </a:rPr>
              <a:t>GO Heuristic</a:t>
            </a:r>
            <a:endParaRPr lang="fr-FR" smtClean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71600"/>
            <a:ext cx="6715125" cy="4754563"/>
          </a:xfrm>
        </p:spPr>
        <p:txBody>
          <a:bodyPr/>
          <a:lstStyle/>
          <a:p>
            <a:r>
              <a:rPr lang="fr-FR" b="1" smtClean="0"/>
              <a:t>Recipient selection:</a:t>
            </a:r>
          </a:p>
          <a:p>
            <a:pPr lvl="1"/>
            <a:r>
              <a:rPr lang="fr-FR" smtClean="0"/>
              <a:t>Pick node </a:t>
            </a:r>
            <a:r>
              <a:rPr lang="fr-FR" i="1" smtClean="0"/>
              <a:t>d </a:t>
            </a:r>
            <a:r>
              <a:rPr lang="fr-FR" smtClean="0"/>
              <a:t>biased towards higher group traffic.</a:t>
            </a:r>
          </a:p>
          <a:p>
            <a:pPr lvl="1"/>
            <a:endParaRPr lang="fr-FR" smtClean="0"/>
          </a:p>
          <a:p>
            <a:r>
              <a:rPr lang="fr-FR" b="1" smtClean="0"/>
              <a:t>Content selection:</a:t>
            </a:r>
          </a:p>
          <a:p>
            <a:pPr lvl="1"/>
            <a:r>
              <a:rPr lang="fr-FR" smtClean="0"/>
              <a:t>Compute the </a:t>
            </a:r>
            <a:r>
              <a:rPr lang="fr-FR" i="1" smtClean="0"/>
              <a:t>utility</a:t>
            </a:r>
            <a:r>
              <a:rPr lang="fr-FR" smtClean="0"/>
              <a:t> of including rumor </a:t>
            </a:r>
            <a:r>
              <a:rPr lang="fr-FR" i="1" smtClean="0"/>
              <a:t>r</a:t>
            </a:r>
            <a:r>
              <a:rPr lang="fr-FR" smtClean="0"/>
              <a:t> </a:t>
            </a:r>
          </a:p>
          <a:p>
            <a:pPr lvl="2"/>
            <a:r>
              <a:rPr lang="fr-FR" smtClean="0"/>
              <a:t>Probability of </a:t>
            </a:r>
            <a:r>
              <a:rPr lang="fr-FR" i="1" smtClean="0"/>
              <a:t>r</a:t>
            </a:r>
            <a:r>
              <a:rPr lang="fr-FR" smtClean="0"/>
              <a:t> infecting an uninfected host when it reaches the target group.</a:t>
            </a:r>
          </a:p>
          <a:p>
            <a:pPr lvl="1"/>
            <a:r>
              <a:rPr lang="fr-FR" smtClean="0"/>
              <a:t>Pick rumors to fill packet with probability proportional to utility.</a:t>
            </a:r>
          </a:p>
          <a:p>
            <a:endParaRPr lang="fr-FR" smtClean="0"/>
          </a:p>
        </p:txBody>
      </p:sp>
      <p:sp>
        <p:nvSpPr>
          <p:cNvPr id="113667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fr-CA" smtClean="0">
                <a:solidFill>
                  <a:srgbClr val="42607C"/>
                </a:solidFill>
              </a:rPr>
              <a:t>GO Heuristic</a:t>
            </a:r>
            <a:endParaRPr lang="fr-FR" smtClean="0">
              <a:solidFill>
                <a:srgbClr val="42607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8400" y="152400"/>
            <a:ext cx="7086600" cy="43434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2514600"/>
            <a:ext cx="15240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8382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9906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1752600"/>
            <a:ext cx="1676400" cy="16764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0400" y="381000"/>
            <a:ext cx="1676400" cy="1676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28600"/>
            <a:ext cx="2057400" cy="19050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85000"/>
                </a:schemeClr>
              </a:gs>
              <a:gs pos="35000">
                <a:schemeClr val="accent2">
                  <a:tint val="37000"/>
                  <a:satMod val="300000"/>
                  <a:alpha val="51000"/>
                </a:schemeClr>
              </a:gs>
              <a:gs pos="100000">
                <a:schemeClr val="accent2">
                  <a:tint val="15000"/>
                  <a:satMod val="350000"/>
                  <a:alpha val="5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13602" r="25948" b="37849"/>
          <a:stretch>
            <a:fillRect/>
          </a:stretch>
        </p:blipFill>
        <p:spPr bwMode="auto">
          <a:xfrm>
            <a:off x="7391400" y="914400"/>
            <a:ext cx="442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14673" t="13271" r="15631" b="2991"/>
          <a:stretch>
            <a:fillRect/>
          </a:stretch>
        </p:blipFill>
        <p:spPr bwMode="auto">
          <a:xfrm>
            <a:off x="4876800" y="2819400"/>
            <a:ext cx="304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 flipV="1">
            <a:off x="4495800" y="3043990"/>
            <a:ext cx="381000" cy="3088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5181600" y="2971800"/>
            <a:ext cx="457200" cy="72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4916905" y="2245895"/>
            <a:ext cx="75799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4457700" y="1790700"/>
            <a:ext cx="838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00600" y="15240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5257800" y="17526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715000" y="1600200"/>
            <a:ext cx="609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096000" y="914400"/>
            <a:ext cx="914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1" idx="1"/>
          </p:cNvCxnSpPr>
          <p:nvPr/>
        </p:nvCxnSpPr>
        <p:spPr>
          <a:xfrm>
            <a:off x="6781800" y="685800"/>
            <a:ext cx="609600" cy="494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43200" y="5257800"/>
            <a:ext cx="5562600" cy="11430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24200" y="2743200"/>
            <a:ext cx="1371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latin typeface="+mj-lt"/>
                <a:cs typeface="+mn-cs"/>
              </a:rPr>
              <a:t>Include </a:t>
            </a:r>
            <a:r>
              <a:rPr lang="en-US" b="1" i="1" dirty="0">
                <a:latin typeface="+mj-lt"/>
                <a:cs typeface="+mn-cs"/>
              </a:rPr>
              <a:t>r ?</a:t>
            </a:r>
            <a:endParaRPr lang="en-US" b="1" dirty="0">
              <a:latin typeface="+mj-lt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20574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latin typeface="+mj-lt"/>
                <a:cs typeface="+mn-cs"/>
              </a:rPr>
              <a:t>Target group of </a:t>
            </a:r>
            <a:r>
              <a:rPr lang="en-US" b="1" i="1" dirty="0">
                <a:latin typeface="+mj-lt"/>
                <a:cs typeface="+mn-cs"/>
              </a:rPr>
              <a:t>r </a:t>
            </a:r>
            <a:endParaRPr lang="en-US" b="1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8" grpId="0" animBg="1"/>
      <p:bldP spid="41" grpId="0"/>
      <p:bldP spid="42" grpId="0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8896</TotalTime>
  <Words>475</Words>
  <Application>Microsoft Office PowerPoint</Application>
  <PresentationFormat>On-screen Show (4:3)</PresentationFormat>
  <Paragraphs>118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117</vt:lpstr>
      <vt:lpstr>Slide 1</vt:lpstr>
      <vt:lpstr>Gossip</vt:lpstr>
      <vt:lpstr>The GO Platform</vt:lpstr>
      <vt:lpstr>Random gossip</vt:lpstr>
      <vt:lpstr>Observations</vt:lpstr>
      <vt:lpstr>Random gossip w/stacking</vt:lpstr>
      <vt:lpstr>Further ingredients</vt:lpstr>
      <vt:lpstr>GO Heuristic</vt:lpstr>
      <vt:lpstr>GO Heuristic</vt:lpstr>
      <vt:lpstr>Simulation</vt:lpstr>
      <vt:lpstr>Real-world Evaluation</vt:lpstr>
      <vt:lpstr>Real-world Evaluation</vt:lpstr>
      <vt:lpstr>Real-world Evaluation</vt:lpstr>
      <vt:lpstr>Real-world Evaluation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ymir</dc:creator>
  <cp:lastModifiedBy>ymir</cp:lastModifiedBy>
  <cp:revision>248</cp:revision>
  <dcterms:created xsi:type="dcterms:W3CDTF">2009-08-09T18:23:41Z</dcterms:created>
  <dcterms:modified xsi:type="dcterms:W3CDTF">2009-10-11T23:15:13Z</dcterms:modified>
</cp:coreProperties>
</file>